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0" r:id="rId4"/>
    <p:sldId id="274" r:id="rId5"/>
    <p:sldId id="275" r:id="rId6"/>
    <p:sldId id="276" r:id="rId7"/>
    <p:sldId id="278" r:id="rId8"/>
    <p:sldId id="279" r:id="rId9"/>
    <p:sldId id="280" r:id="rId10"/>
    <p:sldId id="281" r:id="rId11"/>
    <p:sldId id="283" r:id="rId12"/>
    <p:sldId id="284" r:id="rId13"/>
    <p:sldId id="285" r:id="rId14"/>
    <p:sldId id="286" r:id="rId15"/>
    <p:sldId id="287" r:id="rId16"/>
    <p:sldId id="289" r:id="rId17"/>
    <p:sldId id="288" r:id="rId18"/>
    <p:sldId id="290" r:id="rId19"/>
    <p:sldId id="291" r:id="rId20"/>
    <p:sldId id="282" r:id="rId21"/>
    <p:sldId id="269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Exercise 3.2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208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see: </a:t>
            </a:r>
            <a:r>
              <a:rPr lang="en-GB" b="1" dirty="0" smtClean="0"/>
              <a:t>Theory in Practice: Suppliers: Simply a Means to an End; or an End in Themselves? </a:t>
            </a:r>
            <a:r>
              <a:rPr lang="en-GB" b="0" dirty="0" smtClean="0"/>
              <a:t>N</a:t>
            </a:r>
            <a:r>
              <a:rPr lang="en-GB" dirty="0" smtClean="0"/>
              <a:t>ote there are two videos included in this</a:t>
            </a:r>
            <a:r>
              <a:rPr lang="en-GB" baseline="0" dirty="0" smtClean="0"/>
              <a:t> activity: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 smtClean="0"/>
              <a:t>A short video from the Ethical Addictions website, in which the company explains its business model: </a:t>
            </a:r>
            <a:r>
              <a:rPr lang="en-GB" b="1" baseline="0" dirty="0" smtClean="0"/>
              <a:t>www.eacoffee.co.uk/news_88065.html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 smtClean="0"/>
              <a:t>An Australian TV news report, entitled ‘Australian Farmers and Growers Squeezed By Supermarket Chains To Breaking Point’, which discusses the conduct of large supermarkets in Australia: </a:t>
            </a:r>
            <a:r>
              <a:rPr lang="en-GB" b="1" baseline="0" dirty="0" smtClean="0"/>
              <a:t>www.youtube.com/watch?v=uxpaOs5np2A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204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735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Would UK Water Companies have Wanted Everyone to Know what they were Doing?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811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705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339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Video Activity 3.2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482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summary of the content of the lecture and how it fits together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097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04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831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923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111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see: </a:t>
            </a:r>
            <a:r>
              <a:rPr lang="en-GB" b="1" dirty="0" smtClean="0"/>
              <a:t>Theory in Practice: The Formula of Universal Law and Movie Piracy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also </a:t>
            </a:r>
            <a:r>
              <a:rPr lang="en-GB" b="1" dirty="0" smtClean="0"/>
              <a:t>Video Activity 3.2 www.youtube.com/watch?v=rwQrq1dBHl0 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249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82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dy1HiZ-Vio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3.2 Kantian Theory – Part Two</a:t>
            </a:r>
          </a:p>
          <a:p>
            <a:r>
              <a:rPr lang="en-GB" dirty="0" smtClean="0"/>
              <a:t>Identifying Duty: the Categorical Imperative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2. the </a:t>
            </a:r>
            <a:r>
              <a:rPr lang="en-GB" dirty="0"/>
              <a:t>formula of the end in </a:t>
            </a:r>
            <a:r>
              <a:rPr lang="en-GB" dirty="0" smtClean="0"/>
              <a:t>itself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‘</a:t>
            </a:r>
            <a:r>
              <a:rPr lang="en-GB" i="1" dirty="0"/>
              <a:t>Act in such a way that you always treat humanity, whether in your own person or in the person of any other, never simply as a means, but always at the same time as an </a:t>
            </a:r>
            <a:r>
              <a:rPr lang="en-GB" i="1" dirty="0" smtClean="0"/>
              <a:t>end.’</a:t>
            </a:r>
            <a:r>
              <a:rPr lang="en-GB" dirty="0" smtClean="0"/>
              <a:t> (Kant 1948/1785</a:t>
            </a:r>
            <a:r>
              <a:rPr lang="en-GB" dirty="0"/>
              <a:t>: </a:t>
            </a:r>
            <a:r>
              <a:rPr lang="en-GB" dirty="0" smtClean="0"/>
              <a:t>91/66–7)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23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means and ends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to </a:t>
            </a:r>
            <a:r>
              <a:rPr lang="en-GB" dirty="0"/>
              <a:t>treat someone </a:t>
            </a:r>
            <a:r>
              <a:rPr lang="en-GB" b="1" dirty="0"/>
              <a:t>as a means to an end</a:t>
            </a:r>
            <a:r>
              <a:rPr lang="en-GB" dirty="0"/>
              <a:t> is to value that person only insofar as they help you to achieve some further end that you happen to </a:t>
            </a:r>
            <a:r>
              <a:rPr lang="en-GB" dirty="0" smtClean="0"/>
              <a:t>value </a:t>
            </a:r>
          </a:p>
          <a:p>
            <a:pPr marL="800100" lvl="2" indent="0">
              <a:buNone/>
            </a:pPr>
            <a:endParaRPr lang="en-GB" sz="3200" dirty="0" smtClean="0"/>
          </a:p>
          <a:p>
            <a:pPr marL="800100" lvl="2" indent="0">
              <a:buNone/>
            </a:pPr>
            <a:r>
              <a:rPr lang="en-GB" sz="3200" dirty="0" smtClean="0"/>
              <a:t>i.e. to use that person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to </a:t>
            </a:r>
            <a:r>
              <a:rPr lang="en-GB" dirty="0"/>
              <a:t>treat someone </a:t>
            </a:r>
            <a:r>
              <a:rPr lang="en-GB" b="1" dirty="0"/>
              <a:t>as an </a:t>
            </a:r>
            <a:r>
              <a:rPr lang="en-GB" b="1" dirty="0" smtClean="0"/>
              <a:t>end </a:t>
            </a:r>
            <a:r>
              <a:rPr lang="en-GB" dirty="0" smtClean="0"/>
              <a:t>is </a:t>
            </a:r>
            <a:r>
              <a:rPr lang="en-GB" dirty="0"/>
              <a:t>to treat them as having value in their own </a:t>
            </a:r>
            <a:r>
              <a:rPr lang="en-GB" dirty="0" smtClean="0"/>
              <a:t>right </a:t>
            </a:r>
          </a:p>
          <a:p>
            <a:pPr marL="800100" lvl="2" indent="0">
              <a:buNone/>
            </a:pPr>
            <a:endParaRPr lang="en-GB" sz="3200" dirty="0" smtClean="0"/>
          </a:p>
          <a:p>
            <a:pPr marL="800100" lvl="2" indent="0">
              <a:buNone/>
            </a:pPr>
            <a:r>
              <a:rPr lang="en-GB" sz="3200" dirty="0" smtClean="0"/>
              <a:t>i.e. </a:t>
            </a:r>
            <a:r>
              <a:rPr lang="en-GB" sz="3200" dirty="0"/>
              <a:t>to respect </a:t>
            </a:r>
            <a:r>
              <a:rPr lang="en-GB" sz="3200" dirty="0" smtClean="0"/>
              <a:t>the dignity </a:t>
            </a:r>
            <a:r>
              <a:rPr lang="en-GB" sz="3200" dirty="0"/>
              <a:t>that </a:t>
            </a:r>
            <a:r>
              <a:rPr lang="en-GB" sz="3200" dirty="0" smtClean="0"/>
              <a:t>person merits </a:t>
            </a:r>
            <a:r>
              <a:rPr lang="en-GB" sz="3200" dirty="0"/>
              <a:t>as </a:t>
            </a:r>
            <a:r>
              <a:rPr lang="en-GB" sz="3200" dirty="0" smtClean="0"/>
              <a:t>a rational</a:t>
            </a:r>
            <a:r>
              <a:rPr lang="en-GB" sz="3200" dirty="0"/>
              <a:t>, free </a:t>
            </a:r>
            <a:r>
              <a:rPr lang="en-GB" sz="3200" dirty="0" smtClean="0"/>
              <a:t>being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80153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is the formula of the end in itself realistic in business?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don’t businesses ‘use’ all their stakeholders as a means to the end of making profit?</a:t>
            </a:r>
          </a:p>
          <a:p>
            <a:r>
              <a:rPr lang="en-GB" dirty="0" smtClean="0"/>
              <a:t>but Kant does not preclude treating people as a means to en end</a:t>
            </a:r>
          </a:p>
          <a:p>
            <a:r>
              <a:rPr lang="en-GB" dirty="0" smtClean="0"/>
              <a:t>only treating them </a:t>
            </a:r>
            <a:r>
              <a:rPr lang="en-GB" i="1" dirty="0" smtClean="0"/>
              <a:t>simply</a:t>
            </a:r>
            <a:r>
              <a:rPr lang="en-GB" dirty="0" smtClean="0"/>
              <a:t> as a means to an end</a:t>
            </a:r>
          </a:p>
          <a:p>
            <a:r>
              <a:rPr lang="en-GB" dirty="0" smtClean="0"/>
              <a:t>i.e. businesses can use people as long as they </a:t>
            </a:r>
            <a:r>
              <a:rPr lang="en-GB" i="1" dirty="0" smtClean="0"/>
              <a:t>also</a:t>
            </a:r>
            <a:r>
              <a:rPr lang="en-GB" dirty="0" smtClean="0"/>
              <a:t> treat them as an end in their own right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8780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suppliers</a:t>
            </a:r>
            <a:r>
              <a:rPr lang="en-GB" dirty="0"/>
              <a:t>: </a:t>
            </a:r>
            <a:r>
              <a:rPr lang="en-GB" dirty="0" smtClean="0"/>
              <a:t>simply </a:t>
            </a:r>
            <a:r>
              <a:rPr lang="en-GB" dirty="0"/>
              <a:t>a </a:t>
            </a:r>
            <a:r>
              <a:rPr lang="en-GB" dirty="0" smtClean="0"/>
              <a:t>means </a:t>
            </a:r>
            <a:r>
              <a:rPr lang="en-GB" dirty="0"/>
              <a:t>to an </a:t>
            </a:r>
            <a:r>
              <a:rPr lang="en-GB" dirty="0" smtClean="0"/>
              <a:t>end</a:t>
            </a:r>
            <a:r>
              <a:rPr lang="en-GB" dirty="0"/>
              <a:t>; or an </a:t>
            </a:r>
            <a:r>
              <a:rPr lang="en-GB" dirty="0" smtClean="0"/>
              <a:t>end </a:t>
            </a:r>
            <a:r>
              <a:rPr lang="en-GB" dirty="0"/>
              <a:t>in </a:t>
            </a:r>
            <a:r>
              <a:rPr lang="en-GB" dirty="0" smtClean="0"/>
              <a:t>themselves</a:t>
            </a:r>
            <a:r>
              <a:rPr lang="en-GB" dirty="0"/>
              <a:t>?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1462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3. the formula of universal acceptability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when we act we should imagine ourselves making a universal law that all others are subject to</a:t>
            </a:r>
          </a:p>
          <a:p>
            <a:r>
              <a:rPr lang="en-GB" dirty="0" smtClean="0"/>
              <a:t>we should only subject people to laws that they are happy to be subjected to</a:t>
            </a:r>
          </a:p>
          <a:p>
            <a:r>
              <a:rPr lang="en-GB" dirty="0" smtClean="0"/>
              <a:t>therefore, we should only act on laws that we believe all others would be happy to be subjected to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2928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→ the </a:t>
            </a:r>
            <a:r>
              <a:rPr lang="en-GB" i="1" dirty="0" smtClean="0"/>
              <a:t>New York Times </a:t>
            </a:r>
            <a:r>
              <a:rPr lang="en-GB" dirty="0" smtClean="0"/>
              <a:t>test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‘</a:t>
            </a:r>
            <a:r>
              <a:rPr lang="en-GB" dirty="0"/>
              <a:t>in general, if you don’t want to read about it in The</a:t>
            </a:r>
            <a:r>
              <a:rPr lang="en-GB" i="1" dirty="0"/>
              <a:t> New York Times</a:t>
            </a:r>
            <a:r>
              <a:rPr lang="en-GB" dirty="0"/>
              <a:t>, you shouldn’t be doing it’ (Trevino and Nelson, 2004: 99)</a:t>
            </a:r>
          </a:p>
        </p:txBody>
      </p:sp>
    </p:spTree>
    <p:extLst>
      <p:ext uri="{BB962C8B-B14F-4D97-AF65-F5344CB8AC3E}">
        <p14:creationId xmlns:p14="http://schemas.microsoft.com/office/powerpoint/2010/main" val="3690846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/>
              <a:t>w</a:t>
            </a:r>
            <a:r>
              <a:rPr lang="en-GB" dirty="0" smtClean="0"/>
              <a:t>ould </a:t>
            </a:r>
            <a:r>
              <a:rPr lang="en-GB" dirty="0"/>
              <a:t>UK </a:t>
            </a:r>
            <a:r>
              <a:rPr lang="en-GB" dirty="0" smtClean="0"/>
              <a:t>water </a:t>
            </a:r>
            <a:r>
              <a:rPr lang="en-GB" dirty="0"/>
              <a:t>c</a:t>
            </a:r>
            <a:r>
              <a:rPr lang="en-GB" dirty="0" smtClean="0"/>
              <a:t>ompanies </a:t>
            </a:r>
            <a:r>
              <a:rPr lang="en-GB" dirty="0"/>
              <a:t>have </a:t>
            </a:r>
            <a:r>
              <a:rPr lang="en-GB" dirty="0" smtClean="0"/>
              <a:t>wanted </a:t>
            </a:r>
            <a:r>
              <a:rPr lang="en-GB" dirty="0"/>
              <a:t>e</a:t>
            </a:r>
            <a:r>
              <a:rPr lang="en-GB" dirty="0" smtClean="0"/>
              <a:t>veryone </a:t>
            </a:r>
            <a:r>
              <a:rPr lang="en-GB" dirty="0"/>
              <a:t>to </a:t>
            </a:r>
            <a:r>
              <a:rPr lang="en-GB" dirty="0" smtClean="0"/>
              <a:t>know </a:t>
            </a:r>
            <a:r>
              <a:rPr lang="en-GB" dirty="0"/>
              <a:t>what they were </a:t>
            </a:r>
            <a:r>
              <a:rPr lang="en-GB" dirty="0" smtClean="0"/>
              <a:t>doing</a:t>
            </a:r>
            <a:r>
              <a:rPr lang="en-GB" dirty="0"/>
              <a:t>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9723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perfect duties and imperfect duties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perfect duty</a:t>
            </a:r>
            <a:r>
              <a:rPr lang="en-GB" dirty="0"/>
              <a:t> is a duty to which, under any circumstances, one is </a:t>
            </a:r>
            <a:r>
              <a:rPr lang="en-GB" dirty="0" smtClean="0"/>
              <a:t>bound</a:t>
            </a:r>
          </a:p>
          <a:p>
            <a:r>
              <a:rPr lang="en-GB" dirty="0" smtClean="0"/>
              <a:t>an </a:t>
            </a:r>
            <a:r>
              <a:rPr lang="en-GB" b="1" dirty="0" smtClean="0"/>
              <a:t>imperfect duty </a:t>
            </a:r>
            <a:r>
              <a:rPr lang="en-GB" dirty="0" smtClean="0"/>
              <a:t>is a duty that we should fulfil </a:t>
            </a:r>
            <a:r>
              <a:rPr lang="en-GB" dirty="0"/>
              <a:t>wherever practically feasible, but not necessarily all the time</a:t>
            </a:r>
          </a:p>
        </p:txBody>
      </p:sp>
    </p:spTree>
    <p:extLst>
      <p:ext uri="{BB962C8B-B14F-4D97-AF65-F5344CB8AC3E}">
        <p14:creationId xmlns:p14="http://schemas.microsoft.com/office/powerpoint/2010/main" val="950041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application of reason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can work out our </a:t>
            </a:r>
            <a:r>
              <a:rPr lang="en-GB" b="1" dirty="0" smtClean="0"/>
              <a:t>perfect duty </a:t>
            </a:r>
            <a:r>
              <a:rPr lang="en-GB" dirty="0" smtClean="0"/>
              <a:t>using reason – by applying the categorical imperative</a:t>
            </a:r>
          </a:p>
          <a:p>
            <a:r>
              <a:rPr lang="en-GB" dirty="0" smtClean="0"/>
              <a:t>we can also work out our </a:t>
            </a:r>
            <a:r>
              <a:rPr lang="en-GB" b="1" dirty="0" smtClean="0"/>
              <a:t>imperfect duty</a:t>
            </a:r>
            <a:r>
              <a:rPr lang="en-GB" dirty="0" smtClean="0"/>
              <a:t> using reason 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21672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example of imperfect duty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 sometimes have a need of other people’s kindness</a:t>
            </a:r>
          </a:p>
          <a:p>
            <a:r>
              <a:rPr lang="en-GB" dirty="0" smtClean="0"/>
              <a:t>therefore, it is reasonable for me to want people to be kind to one another</a:t>
            </a:r>
          </a:p>
          <a:p>
            <a:r>
              <a:rPr lang="en-GB" dirty="0" smtClean="0"/>
              <a:t>therefore, it is reasonable for me to be kind to other people</a:t>
            </a:r>
          </a:p>
          <a:p>
            <a:r>
              <a:rPr lang="en-GB" dirty="0" smtClean="0"/>
              <a:t>therefore, I have an </a:t>
            </a:r>
            <a:r>
              <a:rPr lang="en-GB" b="1" dirty="0" smtClean="0"/>
              <a:t>imperfect duty </a:t>
            </a:r>
            <a:r>
              <a:rPr lang="en-GB" dirty="0" smtClean="0"/>
              <a:t>to be kind wherever </a:t>
            </a:r>
            <a:r>
              <a:rPr lang="en-GB" i="1" dirty="0" smtClean="0"/>
              <a:t> </a:t>
            </a:r>
            <a:r>
              <a:rPr lang="en-GB" dirty="0" smtClean="0"/>
              <a:t>can</a:t>
            </a:r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www.youtube.com/watch?v=Ydy1HiZ-Vio</a:t>
            </a:r>
            <a:endParaRPr lang="en-GB" dirty="0" smtClean="0"/>
          </a:p>
          <a:p>
            <a:pPr marL="0" indent="0" algn="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62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explain three formulas that Kant suggested we might use to identify our </a:t>
            </a:r>
            <a:r>
              <a:rPr lang="en-GB" dirty="0" smtClean="0"/>
              <a:t>duty</a:t>
            </a:r>
            <a:endParaRPr lang="en-GB" dirty="0"/>
          </a:p>
          <a:p>
            <a:pPr lvl="0"/>
            <a:r>
              <a:rPr lang="en-GB" dirty="0" smtClean="0"/>
              <a:t>to explain </a:t>
            </a:r>
            <a:r>
              <a:rPr lang="en-GB" dirty="0"/>
              <a:t>why Kant thought we have a duty to develop ethical </a:t>
            </a:r>
            <a:r>
              <a:rPr lang="en-GB" dirty="0" smtClean="0"/>
              <a:t>sentiments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10137" y="135145"/>
            <a:ext cx="3816424" cy="1200329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 smtClean="0">
                <a:effectLst/>
                <a:ea typeface="Calibri"/>
              </a:rPr>
              <a:t>an </a:t>
            </a:r>
            <a:r>
              <a:rPr lang="en-GB" sz="2400" dirty="0">
                <a:effectLst/>
                <a:ea typeface="Calibri"/>
              </a:rPr>
              <a:t>ethical act is one that is performed out of a </a:t>
            </a:r>
          </a:p>
          <a:p>
            <a:pPr algn="ctr">
              <a:spcAft>
                <a:spcPts val="0"/>
              </a:spcAft>
            </a:pPr>
            <a:r>
              <a:rPr lang="en-GB" sz="2400" b="1" dirty="0">
                <a:effectLst/>
                <a:ea typeface="Calibri"/>
              </a:rPr>
              <a:t>reason-based</a:t>
            </a:r>
            <a:r>
              <a:rPr lang="en-GB" sz="2400" dirty="0">
                <a:effectLst/>
                <a:ea typeface="Calibri"/>
              </a:rPr>
              <a:t> </a:t>
            </a:r>
            <a:r>
              <a:rPr lang="en-GB" sz="2400" b="1" dirty="0">
                <a:effectLst/>
                <a:ea typeface="Calibri"/>
              </a:rPr>
              <a:t>sense of duty</a:t>
            </a:r>
            <a:endParaRPr lang="en-GB" sz="2400" dirty="0">
              <a:effectLst/>
              <a:ea typeface="Calibri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69622" y="2264356"/>
            <a:ext cx="3636404" cy="12003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we 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identify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/>
              </a:rPr>
              <a:t>perfect duty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 using the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/>
              </a:rPr>
              <a:t>categorical imperative</a:t>
            </a:r>
            <a:endParaRPr lang="en-GB" sz="2400" dirty="0">
              <a:effectLst/>
              <a:latin typeface="Calibri" panose="020F0502020204030204" pitchFamily="34" charset="0"/>
              <a:ea typeface="Calibri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292080" y="2241484"/>
            <a:ext cx="3672408" cy="15696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we 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also have an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/>
              </a:rPr>
              <a:t>imperfect duty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 to develop sentiments such as kindness and benevolence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136" y="4445646"/>
            <a:ext cx="1755568" cy="17916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 smtClean="0">
                <a:effectLst/>
                <a:latin typeface="Calibri" panose="020F0502020204030204" pitchFamily="34" charset="0"/>
                <a:ea typeface="Calibri"/>
              </a:rPr>
              <a:t>1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. the 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formula of universal 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law</a:t>
            </a:r>
            <a:endParaRPr lang="en-GB" sz="2400" dirty="0">
              <a:effectLst/>
              <a:latin typeface="Calibri" panose="020F0502020204030204" pitchFamily="34" charset="0"/>
              <a:ea typeface="Calibri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23728" y="4445646"/>
            <a:ext cx="1728192" cy="17916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 smtClean="0">
                <a:effectLst/>
                <a:latin typeface="Calibri" panose="020F0502020204030204" pitchFamily="34" charset="0"/>
                <a:ea typeface="Calibri"/>
              </a:rPr>
              <a:t>2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. The 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formula of the end in 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itself</a:t>
            </a:r>
            <a:endParaRPr lang="en-GB" sz="2400" dirty="0">
              <a:effectLst/>
              <a:latin typeface="Calibri" panose="020F0502020204030204" pitchFamily="34" charset="0"/>
              <a:ea typeface="Calibri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152530" y="4445646"/>
            <a:ext cx="1931638" cy="17916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 smtClean="0">
                <a:effectLst/>
                <a:latin typeface="Calibri" panose="020F0502020204030204" pitchFamily="34" charset="0"/>
                <a:ea typeface="Calibri"/>
              </a:rPr>
              <a:t>3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. The </a:t>
            </a:r>
            <a:r>
              <a:rPr lang="en-GB" sz="2400" dirty="0">
                <a:effectLst/>
                <a:latin typeface="Calibri" panose="020F0502020204030204" pitchFamily="34" charset="0"/>
                <a:ea typeface="Calibri"/>
              </a:rPr>
              <a:t>formula of universal </a:t>
            </a:r>
            <a:r>
              <a:rPr lang="en-GB" sz="2400" dirty="0" smtClean="0">
                <a:effectLst/>
                <a:latin typeface="Calibri" panose="020F0502020204030204" pitchFamily="34" charset="0"/>
                <a:ea typeface="Calibri"/>
              </a:rPr>
              <a:t>acceptability</a:t>
            </a:r>
            <a:endParaRPr lang="en-GB" sz="2400" dirty="0">
              <a:effectLst/>
              <a:latin typeface="Calibri" panose="020F0502020204030204" pitchFamily="34" charset="0"/>
              <a:ea typeface="Calibri"/>
            </a:endParaRPr>
          </a:p>
        </p:txBody>
      </p:sp>
      <p:cxnSp>
        <p:nvCxnSpPr>
          <p:cNvPr id="15" name="Straight Arrow Connector 14"/>
          <p:cNvCxnSpPr>
            <a:stCxn id="5" idx="2"/>
            <a:endCxn id="8" idx="0"/>
          </p:cNvCxnSpPr>
          <p:nvPr/>
        </p:nvCxnSpPr>
        <p:spPr>
          <a:xfrm>
            <a:off x="2987824" y="3464685"/>
            <a:ext cx="0" cy="98096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7" idx="0"/>
          </p:cNvCxnSpPr>
          <p:nvPr/>
        </p:nvCxnSpPr>
        <p:spPr>
          <a:xfrm flipH="1">
            <a:off x="1029920" y="3464685"/>
            <a:ext cx="1487024" cy="98096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9" idx="0"/>
          </p:cNvCxnSpPr>
          <p:nvPr/>
        </p:nvCxnSpPr>
        <p:spPr>
          <a:xfrm>
            <a:off x="3491880" y="3464685"/>
            <a:ext cx="1626469" cy="98096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2987824" y="1316961"/>
            <a:ext cx="2130525" cy="9245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18349" y="1316961"/>
            <a:ext cx="2189955" cy="9245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891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three formulas of the categorical imperative can help us to work out what is our reason-based duty</a:t>
            </a:r>
          </a:p>
          <a:p>
            <a:r>
              <a:rPr lang="en-GB" dirty="0" smtClean="0"/>
              <a:t>we also have an imperfect duty to develop and express sentiments that we may need others to express towards 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/>
              <a:t>Kant, I. (1948/1785) ‘Groundwork to the Metaphysic of Morals’, H. J. Paton (trans. and ed.), </a:t>
            </a:r>
            <a:r>
              <a:rPr lang="en-GB" i="1" dirty="0"/>
              <a:t>The Moral Law</a:t>
            </a:r>
            <a:r>
              <a:rPr lang="en-GB" dirty="0"/>
              <a:t>:</a:t>
            </a:r>
            <a:r>
              <a:rPr lang="en-GB" i="1" dirty="0"/>
              <a:t> Kant’s  Groundwork to the Metaphysic of Morals</a:t>
            </a:r>
            <a:r>
              <a:rPr lang="en-GB" dirty="0"/>
              <a:t>. London: Hutchinson. pp. </a:t>
            </a:r>
            <a:r>
              <a:rPr lang="en-GB" dirty="0" smtClean="0"/>
              <a:t>51–123.</a:t>
            </a:r>
          </a:p>
          <a:p>
            <a:pPr marL="0" indent="0">
              <a:buNone/>
            </a:pPr>
            <a:r>
              <a:rPr lang="en-GB" dirty="0"/>
              <a:t>Trevino, L.K. and Nelson, K.A. (2004) </a:t>
            </a:r>
            <a:r>
              <a:rPr lang="en-GB" i="1" dirty="0"/>
              <a:t>Managing Business Ethics: Straight Talk About How To Do It </a:t>
            </a:r>
            <a:r>
              <a:rPr lang="en-GB" i="1" dirty="0" smtClean="0"/>
              <a:t>Right </a:t>
            </a:r>
            <a:r>
              <a:rPr lang="en-GB" dirty="0" smtClean="0"/>
              <a:t>(3rd </a:t>
            </a:r>
            <a:r>
              <a:rPr lang="en-GB" dirty="0" err="1" smtClean="0"/>
              <a:t>edn</a:t>
            </a:r>
            <a:r>
              <a:rPr lang="en-GB" smtClean="0"/>
              <a:t>). </a:t>
            </a:r>
            <a:r>
              <a:rPr lang="en-GB" dirty="0" smtClean="0"/>
              <a:t>Hoboken, NJ: </a:t>
            </a:r>
            <a:r>
              <a:rPr lang="en-GB" dirty="0"/>
              <a:t>Wiley.</a:t>
            </a:r>
          </a:p>
          <a:p>
            <a:pPr marL="0" lv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331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do we go about identifying our duty?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840" y="2420888"/>
            <a:ext cx="555496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 smtClean="0"/>
              <a:t>the categorical imperative</a:t>
            </a:r>
            <a:endParaRPr lang="en-GB" sz="4000" dirty="0"/>
          </a:p>
        </p:txBody>
      </p:sp>
      <p:sp>
        <p:nvSpPr>
          <p:cNvPr id="4" name="Right Arrow 3"/>
          <p:cNvSpPr/>
          <p:nvPr/>
        </p:nvSpPr>
        <p:spPr>
          <a:xfrm>
            <a:off x="1331640" y="2492897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categorical imperatives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i="1" dirty="0" smtClean="0"/>
              <a:t>an imperati</a:t>
            </a:r>
            <a:r>
              <a:rPr lang="en-GB" b="1" dirty="0" smtClean="0"/>
              <a:t>ve</a:t>
            </a:r>
            <a:r>
              <a:rPr lang="en-GB" dirty="0" smtClean="0"/>
              <a:t>: an </a:t>
            </a:r>
            <a:r>
              <a:rPr lang="en-GB" dirty="0"/>
              <a:t>authoritative command that tells us what we ought to </a:t>
            </a:r>
            <a:r>
              <a:rPr lang="en-GB" dirty="0" smtClean="0"/>
              <a:t>do</a:t>
            </a:r>
          </a:p>
          <a:p>
            <a:r>
              <a:rPr lang="en-GB" b="1" i="1" dirty="0" smtClean="0"/>
              <a:t>a categorical imperative</a:t>
            </a:r>
            <a:r>
              <a:rPr lang="en-GB" dirty="0"/>
              <a:t>: an authoritative command that </a:t>
            </a:r>
            <a:r>
              <a:rPr lang="en-GB" b="1" dirty="0" smtClean="0"/>
              <a:t>reason</a:t>
            </a:r>
            <a:r>
              <a:rPr lang="en-GB" dirty="0" smtClean="0"/>
              <a:t> tells </a:t>
            </a:r>
            <a:r>
              <a:rPr lang="en-GB" dirty="0"/>
              <a:t>us </a:t>
            </a:r>
            <a:r>
              <a:rPr lang="en-GB" dirty="0" smtClean="0"/>
              <a:t>we </a:t>
            </a:r>
            <a:r>
              <a:rPr lang="en-GB" dirty="0"/>
              <a:t>ought to do</a:t>
            </a:r>
          </a:p>
          <a:p>
            <a:r>
              <a:rPr lang="en-GB" dirty="0" smtClean="0"/>
              <a:t>and since it is what </a:t>
            </a:r>
            <a:r>
              <a:rPr lang="en-GB" b="1" dirty="0" smtClean="0"/>
              <a:t>reason</a:t>
            </a:r>
            <a:r>
              <a:rPr lang="en-GB" dirty="0" smtClean="0"/>
              <a:t> says we should do, we should do regardless of what </a:t>
            </a:r>
            <a:r>
              <a:rPr lang="en-GB" b="1" dirty="0" smtClean="0"/>
              <a:t>sentiment</a:t>
            </a:r>
            <a:r>
              <a:rPr lang="en-GB" dirty="0" smtClean="0"/>
              <a:t> may tell us to do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three formulas of the categorical </a:t>
            </a:r>
            <a:r>
              <a:rPr lang="en-GB" dirty="0" smtClean="0"/>
              <a:t>imperative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(i.e. </a:t>
            </a:r>
            <a:r>
              <a:rPr lang="en-GB" dirty="0"/>
              <a:t>three ways of working out what is our </a:t>
            </a:r>
            <a:r>
              <a:rPr lang="en-GB" dirty="0" smtClean="0"/>
              <a:t>duty):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formula of universal law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formula of the end in itself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formula of universal acceptability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1. the </a:t>
            </a:r>
            <a:r>
              <a:rPr lang="en-GB" dirty="0"/>
              <a:t>formula of universal </a:t>
            </a:r>
            <a:r>
              <a:rPr lang="en-GB" dirty="0" smtClean="0"/>
              <a:t>law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‘</a:t>
            </a:r>
            <a:r>
              <a:rPr lang="en-GB" i="1" dirty="0"/>
              <a:t>Act only on that maxim through which you can at the same time will that it should become a universal </a:t>
            </a:r>
            <a:r>
              <a:rPr lang="en-GB" i="1" dirty="0" smtClean="0"/>
              <a:t>law.</a:t>
            </a:r>
            <a:r>
              <a:rPr lang="en-GB" dirty="0" smtClean="0"/>
              <a:t>’ (Kant, 1948/1785</a:t>
            </a:r>
            <a:r>
              <a:rPr lang="en-GB" dirty="0"/>
              <a:t>: 84/52</a:t>
            </a:r>
            <a:r>
              <a:rPr lang="en-GB" dirty="0" smtClean="0"/>
              <a:t>)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to </a:t>
            </a:r>
            <a:r>
              <a:rPr lang="en-GB" b="1" dirty="0" smtClean="0"/>
              <a:t>will</a:t>
            </a:r>
            <a:r>
              <a:rPr lang="en-GB" dirty="0" smtClean="0"/>
              <a:t> </a:t>
            </a:r>
            <a:r>
              <a:rPr lang="en-GB" dirty="0"/>
              <a:t>something to happen </a:t>
            </a:r>
            <a:r>
              <a:rPr lang="en-GB" dirty="0" smtClean="0"/>
              <a:t>= </a:t>
            </a:r>
            <a:r>
              <a:rPr lang="en-GB" dirty="0"/>
              <a:t>to want that thing to </a:t>
            </a:r>
            <a:r>
              <a:rPr lang="en-GB" dirty="0" smtClean="0"/>
              <a:t>happen</a:t>
            </a:r>
          </a:p>
          <a:p>
            <a:r>
              <a:rPr lang="en-GB" dirty="0"/>
              <a:t>a </a:t>
            </a:r>
            <a:r>
              <a:rPr lang="en-GB" b="1" dirty="0" smtClean="0"/>
              <a:t>maxim</a:t>
            </a:r>
            <a:r>
              <a:rPr lang="en-GB" dirty="0" smtClean="0"/>
              <a:t> = a principle </a:t>
            </a:r>
            <a:r>
              <a:rPr lang="en-GB" dirty="0"/>
              <a:t>upon which a person acts</a:t>
            </a:r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other words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only act on a principle (a maxim) if you can </a:t>
            </a:r>
            <a:r>
              <a:rPr lang="en-GB" b="1" dirty="0" smtClean="0"/>
              <a:t>rationally</a:t>
            </a:r>
            <a:r>
              <a:rPr lang="en-GB" dirty="0" smtClean="0"/>
              <a:t> </a:t>
            </a:r>
            <a:r>
              <a:rPr lang="en-GB" dirty="0"/>
              <a:t>want </a:t>
            </a:r>
            <a:r>
              <a:rPr lang="en-GB" dirty="0" smtClean="0"/>
              <a:t>(will) everybody else to act on the same principle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299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putting the formula of universal law in to practice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ask yourself five questions:</a:t>
            </a:r>
          </a:p>
          <a:p>
            <a:r>
              <a:rPr lang="en-GB" dirty="0"/>
              <a:t>Question 1: what am I trying to achieve by my action?</a:t>
            </a:r>
          </a:p>
          <a:p>
            <a:r>
              <a:rPr lang="en-GB" dirty="0"/>
              <a:t>Question 2: what is the maxim upon which I am acting?</a:t>
            </a:r>
          </a:p>
          <a:p>
            <a:r>
              <a:rPr lang="en-GB" dirty="0"/>
              <a:t>Question 3: what would universal adoption of my maxim consist of?</a:t>
            </a:r>
          </a:p>
          <a:p>
            <a:r>
              <a:rPr lang="en-GB" dirty="0"/>
              <a:t>Question 4: what would be the eventual result of universal adoption of my maxim?</a:t>
            </a:r>
          </a:p>
          <a:p>
            <a:r>
              <a:rPr lang="en-GB" dirty="0"/>
              <a:t>Question 5: how would this result affect my success in achieving what I am trying to achieve?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9118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en-GB" dirty="0" smtClean="0"/>
              <a:t>heory </a:t>
            </a:r>
            <a:r>
              <a:rPr lang="en-GB" dirty="0"/>
              <a:t>in p</a:t>
            </a:r>
            <a:r>
              <a:rPr lang="en-GB" dirty="0" smtClean="0"/>
              <a:t>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t</a:t>
            </a:r>
            <a:r>
              <a:rPr lang="en-GB" dirty="0" smtClean="0"/>
              <a:t>he </a:t>
            </a:r>
            <a:r>
              <a:rPr lang="en-GB" dirty="0"/>
              <a:t>f</a:t>
            </a:r>
            <a:r>
              <a:rPr lang="en-GB" dirty="0" smtClean="0"/>
              <a:t>ormula </a:t>
            </a:r>
            <a:r>
              <a:rPr lang="en-GB" dirty="0"/>
              <a:t>of </a:t>
            </a:r>
            <a:r>
              <a:rPr lang="en-GB" dirty="0" smtClean="0"/>
              <a:t>universal </a:t>
            </a:r>
            <a:r>
              <a:rPr lang="en-GB" dirty="0"/>
              <a:t>l</a:t>
            </a:r>
            <a:r>
              <a:rPr lang="en-GB" dirty="0" smtClean="0"/>
              <a:t>aw </a:t>
            </a:r>
            <a:r>
              <a:rPr lang="en-GB" dirty="0"/>
              <a:t>and </a:t>
            </a:r>
            <a:r>
              <a:rPr lang="en-GB" dirty="0" smtClean="0"/>
              <a:t>movie </a:t>
            </a:r>
            <a:r>
              <a:rPr lang="en-GB" dirty="0"/>
              <a:t>p</a:t>
            </a:r>
            <a:r>
              <a:rPr lang="en-GB" dirty="0" smtClean="0"/>
              <a:t>iracy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7880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1129</Words>
  <Application>Microsoft Office PowerPoint</Application>
  <PresentationFormat>On-screen Show (4:3)</PresentationFormat>
  <Paragraphs>115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Ethics Theory  and  Business Practice</vt:lpstr>
      <vt:lpstr>aims</vt:lpstr>
      <vt:lpstr>how do we go about identifying our duty? </vt:lpstr>
      <vt:lpstr>categorical imperatives</vt:lpstr>
      <vt:lpstr>three formulas of the categorical imperative</vt:lpstr>
      <vt:lpstr>1. the formula of universal law</vt:lpstr>
      <vt:lpstr>in other words</vt:lpstr>
      <vt:lpstr>putting the formula of universal law in to practice</vt:lpstr>
      <vt:lpstr>theory in practice</vt:lpstr>
      <vt:lpstr>2. the formula of the end in itself</vt:lpstr>
      <vt:lpstr>means and ends</vt:lpstr>
      <vt:lpstr>is the formula of the end in itself realistic in business?</vt:lpstr>
      <vt:lpstr>theory in practice</vt:lpstr>
      <vt:lpstr>3. the formula of universal acceptability</vt:lpstr>
      <vt:lpstr>→ the New York Times test</vt:lpstr>
      <vt:lpstr>theory in practice</vt:lpstr>
      <vt:lpstr>perfect duties and imperfect duties</vt:lpstr>
      <vt:lpstr>the application of reason</vt:lpstr>
      <vt:lpstr>an example of imperfect duty</vt:lpstr>
      <vt:lpstr>PowerPoint Presentation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47</cp:revision>
  <dcterms:created xsi:type="dcterms:W3CDTF">2014-04-08T09:24:31Z</dcterms:created>
  <dcterms:modified xsi:type="dcterms:W3CDTF">2016-08-09T15:51:26Z</dcterms:modified>
</cp:coreProperties>
</file>